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12" r:id="rId2"/>
    <p:sldId id="413" r:id="rId3"/>
    <p:sldId id="415" r:id="rId4"/>
    <p:sldId id="411" r:id="rId5"/>
    <p:sldId id="403" r:id="rId6"/>
    <p:sldId id="408" r:id="rId7"/>
    <p:sldId id="410" r:id="rId8"/>
    <p:sldId id="409" r:id="rId9"/>
    <p:sldId id="414" r:id="rId10"/>
  </p:sldIdLst>
  <p:sldSz cx="12192000" cy="6858000"/>
  <p:notesSz cx="6858000" cy="9144000"/>
  <p:custDataLst>
    <p:tags r:id="rId12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33"/>
    <a:srgbClr val="FF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799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2925-4436-4D79-AAE9-04AD40B2C7AD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4FE58-95F3-4695-8A00-7B6B7F31F1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63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26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43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00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36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66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068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291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60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76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625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373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AC80E-36BF-482D-B678-BB688BFEF1DF}" type="datetimeFigureOut">
              <a:rPr lang="es-MX" smtClean="0"/>
              <a:t>16/03/2017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0DE76-3ED1-4C21-B88C-40FDF0E808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73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pmonteror@Guanajuato.Gob.mx" TargetMode="External"/><Relationship Id="rId2" Type="http://schemas.openxmlformats.org/officeDocument/2006/relationships/hyperlink" Target="mailto:fcardenas@Guanajuato.Gob.m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8278688" cy="1012019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lbertus MT" pitchFamily="18" charset="0"/>
              </a:rPr>
              <a:t>MESA DE AYUDA</a:t>
            </a:r>
            <a:endParaRPr lang="es-ES" dirty="0">
              <a:latin typeface="Albertu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3832" y="274638"/>
            <a:ext cx="5626968" cy="49006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PROCESO MESA DE AYUDA</a:t>
            </a:r>
            <a:endParaRPr lang="es-MX" dirty="0"/>
          </a:p>
        </p:txBody>
      </p:sp>
      <p:pic>
        <p:nvPicPr>
          <p:cNvPr id="1026" name="Picture 2" descr="Resultado de imagen para MEDICO CARICATU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000" y="1124550"/>
            <a:ext cx="361800" cy="72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capturista dibuj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1165059"/>
            <a:ext cx="684871" cy="694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 rot="16200000">
            <a:off x="1163454" y="1211831"/>
            <a:ext cx="151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UNIDAD MEDICA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Resultado de imagen para capturista dibuj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019" y="3140969"/>
            <a:ext cx="837470" cy="84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 rot="16200000">
            <a:off x="1180001" y="3409548"/>
            <a:ext cx="1696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CABECERA MUNICIPAL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Resultado de imagen para analisis del problema en programac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86" y="3140969"/>
            <a:ext cx="903335" cy="90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 rot="16200000">
            <a:off x="1038098" y="5283866"/>
            <a:ext cx="1980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JURISDICCION SANITARIA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6" descr="Resultado de imagen para analisis del problema en programac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456" y="5154423"/>
            <a:ext cx="903335" cy="90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2927" y="4941169"/>
            <a:ext cx="1209932" cy="1115477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 rot="16200000">
            <a:off x="9101253" y="1283542"/>
            <a:ext cx="198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NIVEL ESTATAL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6" descr="Resultado de imagen para analisis del problema en programac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23" y="1171676"/>
            <a:ext cx="903335" cy="90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echa abajo 5"/>
          <p:cNvSpPr/>
          <p:nvPr/>
        </p:nvSpPr>
        <p:spPr>
          <a:xfrm>
            <a:off x="3213186" y="2291082"/>
            <a:ext cx="1599592" cy="489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7" name="Flecha abajo 16"/>
          <p:cNvSpPr/>
          <p:nvPr/>
        </p:nvSpPr>
        <p:spPr>
          <a:xfrm>
            <a:off x="7825822" y="2651122"/>
            <a:ext cx="1599592" cy="489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8" name="CuadroTexto 17"/>
          <p:cNvSpPr txBox="1"/>
          <p:nvPr/>
        </p:nvSpPr>
        <p:spPr>
          <a:xfrm rot="16200000">
            <a:off x="9101252" y="3341660"/>
            <a:ext cx="198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DGIS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6" descr="Resultado de imagen para analisis del problema en programac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822" y="3565794"/>
            <a:ext cx="903335" cy="90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lecha abajo 19"/>
          <p:cNvSpPr/>
          <p:nvPr/>
        </p:nvSpPr>
        <p:spPr>
          <a:xfrm>
            <a:off x="3365586" y="4555632"/>
            <a:ext cx="1599592" cy="489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3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16920" y="591446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DATOS DE CONTACTO</a:t>
            </a:r>
          </a:p>
          <a:p>
            <a:endParaRPr lang="es-MX" dirty="0"/>
          </a:p>
          <a:p>
            <a:pPr lvl="2"/>
            <a:r>
              <a:rPr lang="es-MX" dirty="0"/>
              <a:t>ING. FEDERICO CARDENAS PEÑA</a:t>
            </a:r>
          </a:p>
          <a:p>
            <a:pPr lvl="2"/>
            <a:r>
              <a:rPr lang="es-MX" dirty="0" smtClean="0">
                <a:hlinkClick r:id="rId2"/>
              </a:rPr>
              <a:t>fcardenas@Guanajuato.Gob.mx</a:t>
            </a:r>
            <a:endParaRPr lang="es-MX" dirty="0" smtClean="0"/>
          </a:p>
          <a:p>
            <a:pPr lvl="2"/>
            <a:r>
              <a:rPr lang="es-MX" dirty="0" smtClean="0"/>
              <a:t>473 1166000, 473 1166040 </a:t>
            </a:r>
            <a:r>
              <a:rPr lang="es-MX" dirty="0" err="1" smtClean="0"/>
              <a:t>ext</a:t>
            </a:r>
            <a:r>
              <a:rPr lang="es-MX" dirty="0" smtClean="0"/>
              <a:t> 7 Y 8</a:t>
            </a:r>
            <a:endParaRPr lang="es-MX" dirty="0"/>
          </a:p>
          <a:p>
            <a:pPr lvl="2"/>
            <a:endParaRPr lang="es-MX" dirty="0"/>
          </a:p>
          <a:p>
            <a:pPr lvl="2"/>
            <a:endParaRPr lang="es-MX" dirty="0"/>
          </a:p>
          <a:p>
            <a:pPr lvl="2"/>
            <a:r>
              <a:rPr lang="es-MX" dirty="0"/>
              <a:t>DRA. VERONICA MONTERO RESENDIZ</a:t>
            </a:r>
          </a:p>
          <a:p>
            <a:pPr lvl="2"/>
            <a:r>
              <a:rPr lang="es-MX" dirty="0" smtClean="0">
                <a:hlinkClick r:id="rId3"/>
              </a:rPr>
              <a:t>vpmonteror@Guanajuato.Gob.mx</a:t>
            </a:r>
            <a:endParaRPr lang="es-MX" dirty="0" smtClean="0"/>
          </a:p>
          <a:p>
            <a:pPr lvl="2"/>
            <a:r>
              <a:rPr lang="es-MX" dirty="0"/>
              <a:t>473 </a:t>
            </a:r>
            <a:r>
              <a:rPr lang="es-MX" dirty="0" smtClean="0"/>
              <a:t>1166000</a:t>
            </a:r>
            <a:r>
              <a:rPr lang="es-MX" dirty="0"/>
              <a:t>, 473 1166040 </a:t>
            </a:r>
            <a:r>
              <a:rPr lang="es-MX" dirty="0" err="1"/>
              <a:t>ext</a:t>
            </a:r>
            <a:r>
              <a:rPr lang="es-MX" dirty="0"/>
              <a:t> </a:t>
            </a:r>
            <a:r>
              <a:rPr lang="es-MX" dirty="0" smtClean="0"/>
              <a:t>2</a:t>
            </a:r>
            <a:endParaRPr lang="es-MX" dirty="0"/>
          </a:p>
          <a:p>
            <a:pPr lvl="2"/>
            <a:endParaRPr lang="es-MX" dirty="0"/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616920" y="4208263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VIAS DE CONTACTO</a:t>
            </a:r>
            <a:endParaRPr lang="es-MX" dirty="0"/>
          </a:p>
          <a:p>
            <a:endParaRPr lang="es-MX" dirty="0"/>
          </a:p>
          <a:p>
            <a:pPr lvl="2"/>
            <a:r>
              <a:rPr lang="es-MX" dirty="0" smtClean="0"/>
              <a:t>Grupo </a:t>
            </a:r>
            <a:r>
              <a:rPr lang="es-MX" dirty="0" err="1" smtClean="0"/>
              <a:t>whatss</a:t>
            </a:r>
            <a:r>
              <a:rPr lang="es-MX" dirty="0" smtClean="0"/>
              <a:t> app</a:t>
            </a:r>
          </a:p>
          <a:p>
            <a:pPr lvl="2"/>
            <a:r>
              <a:rPr lang="es-MX" dirty="0" smtClean="0"/>
              <a:t>Teléfono</a:t>
            </a:r>
          </a:p>
          <a:p>
            <a:pPr lvl="2"/>
            <a:r>
              <a:rPr lang="es-MX" dirty="0" smtClean="0"/>
              <a:t>Correo electrónico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38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5" b="4940"/>
          <a:stretch/>
        </p:blipFill>
        <p:spPr>
          <a:xfrm>
            <a:off x="144144" y="266111"/>
            <a:ext cx="4954329" cy="7194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96" y="111729"/>
            <a:ext cx="1247619" cy="1028571"/>
          </a:xfrm>
          <a:prstGeom prst="rect">
            <a:avLst/>
          </a:prstGeom>
        </p:spPr>
      </p:pic>
      <p:sp>
        <p:nvSpPr>
          <p:cNvPr id="57" name="Rectángulo 56"/>
          <p:cNvSpPr/>
          <p:nvPr/>
        </p:nvSpPr>
        <p:spPr>
          <a:xfrm>
            <a:off x="0" y="6573121"/>
            <a:ext cx="12192000" cy="2649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6253437" y="2217015"/>
            <a:ext cx="4542859" cy="323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1225">
              <a:lnSpc>
                <a:spcPts val="3500"/>
              </a:lnSpc>
              <a:tabLst>
                <a:tab pos="6283325" algn="l"/>
              </a:tabLst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  formato fue diseñado con el objetivo de describir lo mejor posible la incidencia y homologar los datos que necesitamos para obtener la información y descripción completa de las incidencias para su puntual seguimiento.</a:t>
            </a:r>
          </a:p>
          <a:p>
            <a:pPr algn="just" defTabSz="911225">
              <a:lnSpc>
                <a:spcPts val="3500"/>
              </a:lnSpc>
              <a:tabLst>
                <a:tab pos="6283325" algn="l"/>
              </a:tabLst>
            </a:pPr>
            <a:endParaRPr lang="es-MX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888178" y="1414602"/>
            <a:ext cx="3214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es-MX" sz="20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Formato</a:t>
            </a:r>
            <a:endParaRPr lang="es-MX" sz="20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7" y="1401747"/>
            <a:ext cx="3793921" cy="3134904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942102" y="4648234"/>
            <a:ext cx="32004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000" b="1" dirty="0">
              <a:solidFill>
                <a:schemeClr val="tx1">
                  <a:lumMod val="65000"/>
                  <a:lumOff val="35000"/>
                </a:schemeClr>
              </a:solidFill>
              <a:latin typeface="Soberana Sans" panose="020000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berana Sans" panose="02000000000000000000" pitchFamily="50" charset="0"/>
                <a:cs typeface="Arial" panose="020B0604020202020204" pitchFamily="34" charset="0"/>
              </a:rPr>
              <a:t>Formato para Reporte de Incidencias</a:t>
            </a:r>
          </a:p>
          <a:p>
            <a:pPr algn="ctr"/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  <a:latin typeface="Soberana Sans" panose="02000000000000000000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593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5" b="4940"/>
          <a:stretch/>
        </p:blipFill>
        <p:spPr>
          <a:xfrm>
            <a:off x="144144" y="266111"/>
            <a:ext cx="4954329" cy="7194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96" y="111729"/>
            <a:ext cx="1247619" cy="1028571"/>
          </a:xfrm>
          <a:prstGeom prst="rect">
            <a:avLst/>
          </a:prstGeom>
        </p:spPr>
      </p:pic>
      <p:sp>
        <p:nvSpPr>
          <p:cNvPr id="9" name="1 Título"/>
          <p:cNvSpPr>
            <a:spLocks noGrp="1"/>
          </p:cNvSpPr>
          <p:nvPr>
            <p:ph type="ctrTitle"/>
          </p:nvPr>
        </p:nvSpPr>
        <p:spPr>
          <a:xfrm>
            <a:off x="849781" y="985581"/>
            <a:ext cx="10363200" cy="1470025"/>
          </a:xfrm>
        </p:spPr>
        <p:txBody>
          <a:bodyPr>
            <a:normAutofit/>
          </a:bodyPr>
          <a:lstStyle/>
          <a:p>
            <a:r>
              <a:rPr lang="es-MX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Datos de Contacto</a:t>
            </a:r>
            <a:endParaRPr lang="es-MX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885759"/>
              </p:ext>
            </p:extLst>
          </p:nvPr>
        </p:nvGraphicFramePr>
        <p:xfrm>
          <a:off x="1041802" y="2832709"/>
          <a:ext cx="10177130" cy="288032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836873"/>
                <a:gridCol w="6340257"/>
              </a:tblGrid>
              <a:tr h="467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300" dirty="0" smtClean="0">
                          <a:effectLst/>
                        </a:rPr>
                        <a:t>Datos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300" dirty="0">
                          <a:effectLst/>
                        </a:rPr>
                        <a:t>Información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  <a:tr h="4213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500" dirty="0">
                          <a:effectLst/>
                        </a:rPr>
                        <a:t>Unidad Médica que reporta</a:t>
                      </a:r>
                      <a:endParaRPr lang="es-MX" sz="15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  <a:tr h="4213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500" dirty="0">
                          <a:effectLst/>
                        </a:rPr>
                        <a:t>Nombre </a:t>
                      </a:r>
                      <a:r>
                        <a:rPr lang="es-MX" sz="1500" dirty="0" smtClean="0">
                          <a:effectLst/>
                        </a:rPr>
                        <a:t>Completo de la persona</a:t>
                      </a:r>
                      <a:r>
                        <a:rPr lang="es-MX" sz="1500" baseline="0" dirty="0" smtClean="0">
                          <a:effectLst/>
                        </a:rPr>
                        <a:t> que reporta</a:t>
                      </a:r>
                      <a:endParaRPr lang="es-MX" sz="15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  <a:tr h="4213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500" dirty="0">
                          <a:effectLst/>
                        </a:rPr>
                        <a:t>Teléfono Celular</a:t>
                      </a:r>
                      <a:endParaRPr lang="es-MX" sz="15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  <a:tr h="4213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500" dirty="0">
                          <a:effectLst/>
                        </a:rPr>
                        <a:t>Correo electrónico</a:t>
                      </a:r>
                      <a:endParaRPr lang="es-MX" sz="15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  <a:tr h="7276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500" dirty="0" err="1">
                          <a:effectLst/>
                        </a:rPr>
                        <a:t>Login</a:t>
                      </a:r>
                      <a:r>
                        <a:rPr lang="es-MX" sz="1500" dirty="0">
                          <a:effectLst/>
                        </a:rPr>
                        <a:t> (Solo usuario SINBA) ejemplo:  </a:t>
                      </a:r>
                      <a:r>
                        <a:rPr lang="es-MX" sz="1500" dirty="0" err="1">
                          <a:effectLst/>
                        </a:rPr>
                        <a:t>fernando.garcia</a:t>
                      </a:r>
                      <a:endParaRPr lang="es-MX" sz="15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</a:tbl>
          </a:graphicData>
        </a:graphic>
      </p:graphicFrame>
      <p:sp>
        <p:nvSpPr>
          <p:cNvPr id="12" name="Rectángulo 56"/>
          <p:cNvSpPr/>
          <p:nvPr/>
        </p:nvSpPr>
        <p:spPr>
          <a:xfrm>
            <a:off x="0" y="6573121"/>
            <a:ext cx="12192000" cy="2649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90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5" b="4940"/>
          <a:stretch/>
        </p:blipFill>
        <p:spPr>
          <a:xfrm>
            <a:off x="144144" y="266111"/>
            <a:ext cx="4954329" cy="7194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96" y="111729"/>
            <a:ext cx="1247619" cy="1028571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676500" y="704844"/>
            <a:ext cx="10363200" cy="11819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Módulo en que se </a:t>
            </a:r>
            <a:r>
              <a:rPr lang="es-MX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</a:t>
            </a:r>
            <a:endParaRPr lang="es-MX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3"/>
          <a:stretch/>
        </p:blipFill>
        <p:spPr bwMode="auto">
          <a:xfrm>
            <a:off x="2906509" y="2575825"/>
            <a:ext cx="6520244" cy="316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18585" y="2031659"/>
            <a:ext cx="1108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una X sobre el </a:t>
            </a:r>
            <a:r>
              <a:rPr lang="es-MX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o los módulos en el que se detecta la incidencia.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9072" y="6120129"/>
            <a:ext cx="434801" cy="356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b="1" dirty="0" smtClean="0">
                <a:solidFill>
                  <a:srgbClr val="FF0000"/>
                </a:solidFill>
              </a:rPr>
              <a:t>X</a:t>
            </a:r>
            <a:endParaRPr lang="es-MX" sz="2500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18585" y="6120128"/>
            <a:ext cx="342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Tome la X de aquí </a:t>
            </a:r>
            <a:r>
              <a:rPr lang="es-MX" dirty="0" smtClean="0">
                <a:sym typeface="Wingdings" pitchFamily="2" charset="2"/>
              </a:rPr>
              <a:t>  </a:t>
            </a:r>
            <a:endParaRPr lang="es-MX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221976" y="6120129"/>
            <a:ext cx="434801" cy="356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b="1" dirty="0" smtClean="0">
                <a:solidFill>
                  <a:srgbClr val="FF0000"/>
                </a:solidFill>
              </a:rPr>
              <a:t>X</a:t>
            </a:r>
            <a:endParaRPr lang="es-MX" sz="2500" b="1" dirty="0">
              <a:solidFill>
                <a:srgbClr val="FF0000"/>
              </a:solidFill>
            </a:endParaRPr>
          </a:p>
        </p:txBody>
      </p:sp>
      <p:sp>
        <p:nvSpPr>
          <p:cNvPr id="12" name="Rectángulo 56"/>
          <p:cNvSpPr/>
          <p:nvPr/>
        </p:nvSpPr>
        <p:spPr>
          <a:xfrm>
            <a:off x="0" y="6573121"/>
            <a:ext cx="12192000" cy="2649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29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5" b="4940"/>
          <a:stretch/>
        </p:blipFill>
        <p:spPr>
          <a:xfrm>
            <a:off x="144144" y="266111"/>
            <a:ext cx="4954329" cy="7194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96" y="111729"/>
            <a:ext cx="1247619" cy="1028571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914400" y="1140300"/>
            <a:ext cx="10363200" cy="955739"/>
          </a:xfrm>
        </p:spPr>
        <p:txBody>
          <a:bodyPr>
            <a:normAutofit/>
          </a:bodyPr>
          <a:lstStyle/>
          <a:p>
            <a:r>
              <a:rPr lang="es-MX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Descripción de la Incidencia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212095"/>
              </p:ext>
            </p:extLst>
          </p:nvPr>
        </p:nvGraphicFramePr>
        <p:xfrm>
          <a:off x="1120628" y="2425740"/>
          <a:ext cx="10177130" cy="373119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836873"/>
                <a:gridCol w="634025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Datos</a:t>
                      </a:r>
                      <a:endParaRPr lang="es-MX" sz="18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dirty="0">
                          <a:effectLst/>
                        </a:rPr>
                        <a:t>Información</a:t>
                      </a:r>
                      <a:endParaRPr lang="es-MX" sz="18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  <a:tr h="38676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 y hora de reporte</a:t>
                      </a:r>
                    </a:p>
                  </a:txBody>
                  <a:tcPr marL="59267" marR="5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Login</a:t>
                      </a:r>
                      <a:r>
                        <a:rPr lang="es-MX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(Solo usuario SINBA) ejemplo:  </a:t>
                      </a:r>
                      <a:r>
                        <a:rPr lang="es-MX" sz="1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fernando.garcia</a:t>
                      </a:r>
                      <a:endParaRPr lang="es-MX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267" marR="5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  <a:tr h="2264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Descripción </a:t>
                      </a:r>
                      <a:r>
                        <a:rPr lang="es-MX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incidencia (Procure incluir los datos con los cuales se </a:t>
                      </a:r>
                      <a:r>
                        <a:rPr lang="es-MX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provoca</a:t>
                      </a:r>
                      <a:r>
                        <a:rPr lang="es-MX" sz="15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500" b="1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incidencia</a:t>
                      </a:r>
                      <a:r>
                        <a:rPr lang="es-MX" sz="15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MX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267" marR="5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Soberana Sans"/>
                        <a:ea typeface="Calibri"/>
                        <a:cs typeface="Times New Roman"/>
                      </a:endParaRPr>
                    </a:p>
                  </a:txBody>
                  <a:tcPr marL="59267" marR="59267" marT="0" marB="0" anchor="ctr"/>
                </a:tc>
              </a:tr>
            </a:tbl>
          </a:graphicData>
        </a:graphic>
      </p:graphicFrame>
      <p:sp>
        <p:nvSpPr>
          <p:cNvPr id="10" name="Rectángulo 56"/>
          <p:cNvSpPr/>
          <p:nvPr/>
        </p:nvSpPr>
        <p:spPr>
          <a:xfrm>
            <a:off x="0" y="6573121"/>
            <a:ext cx="12192000" cy="2649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29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5" b="4940"/>
          <a:stretch/>
        </p:blipFill>
        <p:spPr>
          <a:xfrm>
            <a:off x="144144" y="266111"/>
            <a:ext cx="4954329" cy="71947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96" y="111729"/>
            <a:ext cx="1247619" cy="1028571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056905" y="985581"/>
            <a:ext cx="10363200" cy="993468"/>
          </a:xfrm>
        </p:spPr>
        <p:txBody>
          <a:bodyPr>
            <a:normAutofit/>
          </a:bodyPr>
          <a:lstStyle/>
          <a:p>
            <a:r>
              <a:rPr lang="es-MX" sz="5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Pantallas de Evidencia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18585" y="1993414"/>
            <a:ext cx="1108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Por favor incluya las pantallas necesarias que muestren el error o incidencia y de ser posible encierre en un círculo en rojo el lugar en que se presenta.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818584" y="2323483"/>
            <a:ext cx="3438105" cy="39509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56"/>
          <p:cNvSpPr/>
          <p:nvPr/>
        </p:nvSpPr>
        <p:spPr>
          <a:xfrm>
            <a:off x="0" y="6573121"/>
            <a:ext cx="12192000" cy="2649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29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10034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11010"/>
  <p:tag name="ARTICULATE_PRESENTER_VERSION" val="7"/>
  <p:tag name="ARTICULATE_PROJECT_OPEN" val="0"/>
  <p:tag name="ARTICULATE_SLIDE_COUNT" val="6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230</Words>
  <Application>Microsoft Office PowerPoint</Application>
  <PresentationFormat>Panorámica</PresentationFormat>
  <Paragraphs>56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Albertus MT</vt:lpstr>
      <vt:lpstr>Arial</vt:lpstr>
      <vt:lpstr>Calibri</vt:lpstr>
      <vt:lpstr>Calibri Light</vt:lpstr>
      <vt:lpstr>Soberana Sans</vt:lpstr>
      <vt:lpstr>Times New Roman</vt:lpstr>
      <vt:lpstr>Wingdings</vt:lpstr>
      <vt:lpstr>Tema de Office</vt:lpstr>
      <vt:lpstr>MESA DE AYUDA</vt:lpstr>
      <vt:lpstr>PROCESO MESA DE AYUDA</vt:lpstr>
      <vt:lpstr>Presentación de PowerPoint</vt:lpstr>
      <vt:lpstr>Presentación de PowerPoint</vt:lpstr>
      <vt:lpstr>Datos de Contacto</vt:lpstr>
      <vt:lpstr>Módulo en que se presenta</vt:lpstr>
      <vt:lpstr>Descripción de la Incidencia</vt:lpstr>
      <vt:lpstr>Pantallas de Evidencia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Dorina Celis</dc:creator>
  <cp:lastModifiedBy>PB6475B</cp:lastModifiedBy>
  <cp:revision>256</cp:revision>
  <dcterms:created xsi:type="dcterms:W3CDTF">2016-10-14T00:29:27Z</dcterms:created>
  <dcterms:modified xsi:type="dcterms:W3CDTF">2017-03-16T16:07:06Z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Presentación1</vt:lpwstr>
  </property>
  <property fmtid="{D5CDD505-2E9C-101B-9397-08002B2CF9AE}" pid="3" name="ArticulateProjectVersion">
    <vt:lpwstr>7</vt:lpwstr>
  </property>
  <property fmtid="{D5CDD505-2E9C-101B-9397-08002B2CF9AE}" pid="4" name="ArticulateUseProject">
    <vt:lpwstr>1</vt:lpwstr>
  </property>
  <property fmtid="{D5CDD505-2E9C-101B-9397-08002B2CF9AE}" pid="5" name="ArticulateGUID">
    <vt:lpwstr>89372F34-7918-4142-9B4A-B434461BD124</vt:lpwstr>
  </property>
  <property fmtid="{D5CDD505-2E9C-101B-9397-08002B2CF9AE}" pid="6" name="ArticulateProjectFull">
    <vt:lpwstr>C:\Users\Dorina Celis\Box Sync\PROYECTO SINBA\Carpeta de trabajo SINBA\Capacitaciones Nal y Reg\Presentación CESMed.ppta</vt:lpwstr>
  </property>
</Properties>
</file>